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691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2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2004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63F3E"/>
                </a:solidFill>
              </a:defRPr>
            </a:pPr>
            <a:r>
              <a:t>Müll vermeiden – bevor er überhaupt entsteht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932688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6706B"/>
                </a:solidFill>
              </a:defRPr>
            </a:pPr>
            <a:r>
              <a:t>Klasse 3a</a:t>
            </a:r>
          </a:p>
        </p:txBody>
      </p:sp>
      <p:pic>
        <p:nvPicPr>
          <p:cNvPr id="4" name="Picture 3" descr="B897E721-D0AF-479B-B9DE-B4D60831361C.jpeg"/>
          <p:cNvPicPr>
            <a:picLocks noChangeAspect="1"/>
          </p:cNvPicPr>
          <p:nvPr/>
        </p:nvPicPr>
        <p:blipFill>
          <a:blip r:embed="rId2"/>
          <a:srcRect t="22200" b="22200"/>
          <a:stretch>
            <a:fillRect/>
          </a:stretch>
        </p:blipFill>
        <p:spPr>
          <a:xfrm>
            <a:off x="548640" y="1325880"/>
            <a:ext cx="6492240" cy="4800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60920" y="1417320"/>
            <a:ext cx="425196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>
                <a:solidFill>
                  <a:srgbClr val="263F3E"/>
                </a:solidFill>
              </a:defRPr>
            </a:pPr>
            <a:r>
              <a:t>Die Kinder untersuchten verschiedene Abfälle und beschäftigten sich mit Mülltrennung und Recycling.</a:t>
            </a:r>
          </a:p>
          <a:p>
            <a:pPr>
              <a:spcAft>
                <a:spcPts val="600"/>
              </a:spcAft>
              <a:defRPr sz="1800" b="0">
                <a:solidFill>
                  <a:srgbClr val="263F3E"/>
                </a:solidFill>
              </a:defRPr>
            </a:pPr>
            <a:endParaRPr/>
          </a:p>
          <a:p>
            <a:pPr>
              <a:spcAft>
                <a:spcPts val="600"/>
              </a:spcAft>
              <a:defRPr sz="1800" b="0">
                <a:solidFill>
                  <a:srgbClr val="263F3E"/>
                </a:solidFill>
              </a:defRPr>
            </a:pPr>
            <a:r>
              <a:t>Dabei wurde schnell klar: Richtig trennen ist wichtig – noch besser ist es, Müll von Anfang an zu vermeiden.</a:t>
            </a:r>
          </a:p>
          <a:p>
            <a:pPr>
              <a:spcAft>
                <a:spcPts val="600"/>
              </a:spcAft>
              <a:defRPr sz="1800" b="0">
                <a:solidFill>
                  <a:srgbClr val="263F3E"/>
                </a:solidFill>
              </a:defRPr>
            </a:pPr>
            <a:endParaRPr/>
          </a:p>
          <a:p>
            <a:pPr>
              <a:spcAft>
                <a:spcPts val="600"/>
              </a:spcAft>
              <a:defRPr sz="1800" b="0">
                <a:solidFill>
                  <a:srgbClr val="263F3E"/>
                </a:solidFill>
              </a:defRPr>
            </a:pPr>
            <a:r>
              <a:t>Der beste Müll ist der, der gar nicht erst entsteht.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2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2004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63F3E"/>
                </a:solidFill>
              </a:defRPr>
            </a:pPr>
            <a:r>
              <a:t>Aus einer Idee wird eine nachhaltige Alternative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932688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6706B"/>
                </a:solidFill>
              </a:defRPr>
            </a:pPr>
            <a:r>
              <a:t>Klasse 3a</a:t>
            </a:r>
          </a:p>
        </p:txBody>
      </p:sp>
      <p:pic>
        <p:nvPicPr>
          <p:cNvPr id="4" name="Picture 3" descr="543C165C-6CEA-4A41-AB2B-6C2C3CEE6311.jpeg"/>
          <p:cNvPicPr>
            <a:picLocks noChangeAspect="1"/>
          </p:cNvPicPr>
          <p:nvPr/>
        </p:nvPicPr>
        <p:blipFill>
          <a:blip r:embed="rId2"/>
          <a:srcRect l="415" r="415"/>
          <a:stretch>
            <a:fillRect/>
          </a:stretch>
        </p:blipFill>
        <p:spPr>
          <a:xfrm>
            <a:off x="548640" y="1325880"/>
            <a:ext cx="3520440" cy="4709160"/>
          </a:xfrm>
          <a:prstGeom prst="rect">
            <a:avLst/>
          </a:prstGeom>
        </p:spPr>
      </p:pic>
      <p:pic>
        <p:nvPicPr>
          <p:cNvPr id="5" name="Picture 4" descr="32BD5A0D-F3AC-4F9F-9D9B-853834750649.jpeg"/>
          <p:cNvPicPr>
            <a:picLocks noChangeAspect="1"/>
          </p:cNvPicPr>
          <p:nvPr/>
        </p:nvPicPr>
        <p:blipFill>
          <a:blip r:embed="rId3"/>
          <a:srcRect l="606" r="606"/>
          <a:stretch>
            <a:fillRect/>
          </a:stretch>
        </p:blipFill>
        <p:spPr>
          <a:xfrm>
            <a:off x="4251960" y="1325880"/>
            <a:ext cx="3520440" cy="4709160"/>
          </a:xfrm>
          <a:prstGeom prst="rect">
            <a:avLst/>
          </a:prstGeom>
        </p:spPr>
      </p:pic>
      <p:pic>
        <p:nvPicPr>
          <p:cNvPr id="6" name="Picture 5" descr="51FA2DFE-F767-4A05-A02B-E60789C6C26B.jpeg"/>
          <p:cNvPicPr>
            <a:picLocks noChangeAspect="1"/>
          </p:cNvPicPr>
          <p:nvPr/>
        </p:nvPicPr>
        <p:blipFill>
          <a:blip r:embed="rId4"/>
          <a:srcRect t="446" b="446"/>
          <a:stretch>
            <a:fillRect/>
          </a:stretch>
        </p:blipFill>
        <p:spPr>
          <a:xfrm>
            <a:off x="7955279" y="1325880"/>
            <a:ext cx="3611880" cy="47091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6144768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 b="1">
                <a:solidFill>
                  <a:srgbClr val="16706B"/>
                </a:solidFill>
              </a:defRPr>
            </a:pPr>
            <a:r>
              <a:t>Bienenwachstücher statt Einwegverpackungen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2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2004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63F3E"/>
                </a:solidFill>
              </a:defRPr>
            </a:pPr>
            <a:r>
              <a:t>Bienenwachstücher: wiederverwenden statt wegwerfen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932688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6706B"/>
                </a:solidFill>
              </a:defRPr>
            </a:pPr>
            <a:r>
              <a:t>Klasse 3a</a:t>
            </a:r>
          </a:p>
        </p:txBody>
      </p:sp>
      <p:pic>
        <p:nvPicPr>
          <p:cNvPr id="4" name="Picture 3" descr="5DC694EC-2039-4202-B481-8607B371DA12.jpeg"/>
          <p:cNvPicPr>
            <a:picLocks noChangeAspect="1"/>
          </p:cNvPicPr>
          <p:nvPr/>
        </p:nvPicPr>
        <p:blipFill>
          <a:blip r:embed="rId2"/>
          <a:srcRect t="17869" b="17869"/>
          <a:stretch>
            <a:fillRect/>
          </a:stretch>
        </p:blipFill>
        <p:spPr>
          <a:xfrm>
            <a:off x="548640" y="1325880"/>
            <a:ext cx="5577840" cy="47548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46520" y="1417320"/>
            <a:ext cx="5074920" cy="452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 b="0">
                <a:solidFill>
                  <a:srgbClr val="263F3E"/>
                </a:solidFill>
              </a:defRPr>
            </a:pPr>
            <a:r>
              <a:t>Warum ist das nachhaltig?</a:t>
            </a:r>
          </a:p>
          <a:p>
            <a:pPr>
              <a:spcAft>
                <a:spcPts val="600"/>
              </a:spcAft>
              <a:defRPr sz="1700" b="0">
                <a:solidFill>
                  <a:srgbClr val="263F3E"/>
                </a:solidFill>
              </a:defRPr>
            </a:pPr>
            <a:endParaRPr/>
          </a:p>
          <a:p>
            <a:pPr>
              <a:spcAft>
                <a:spcPts val="600"/>
              </a:spcAft>
              <a:defRPr sz="1700" b="0">
                <a:solidFill>
                  <a:srgbClr val="263F3E"/>
                </a:solidFill>
              </a:defRPr>
            </a:pPr>
            <a:r>
              <a:t>• Lebensmittel lassen sich ohne Einwegfolie einwickeln.</a:t>
            </a:r>
          </a:p>
          <a:p>
            <a:pPr>
              <a:spcAft>
                <a:spcPts val="600"/>
              </a:spcAft>
              <a:defRPr sz="1700" b="0">
                <a:solidFill>
                  <a:srgbClr val="263F3E"/>
                </a:solidFill>
              </a:defRPr>
            </a:pPr>
            <a:r>
              <a:t>• Die Tücher können immer wieder verwendet werden.</a:t>
            </a:r>
          </a:p>
          <a:p>
            <a:pPr>
              <a:spcAft>
                <a:spcPts val="600"/>
              </a:spcAft>
              <a:defRPr sz="1700" b="0">
                <a:solidFill>
                  <a:srgbClr val="263F3E"/>
                </a:solidFill>
              </a:defRPr>
            </a:pPr>
            <a:r>
              <a:t>• Dadurch entsteht weniger Verpackungsmüll.</a:t>
            </a:r>
          </a:p>
          <a:p>
            <a:pPr>
              <a:spcAft>
                <a:spcPts val="600"/>
              </a:spcAft>
              <a:defRPr sz="1700" b="0">
                <a:solidFill>
                  <a:srgbClr val="263F3E"/>
                </a:solidFill>
              </a:defRPr>
            </a:pPr>
            <a:r>
              <a:t>• Ressourcen werden geschont und Abfall wird vermieden.</a:t>
            </a:r>
          </a:p>
          <a:p>
            <a:pPr>
              <a:spcAft>
                <a:spcPts val="600"/>
              </a:spcAft>
              <a:defRPr sz="1700" b="0">
                <a:solidFill>
                  <a:srgbClr val="263F3E"/>
                </a:solidFill>
              </a:defRPr>
            </a:pPr>
            <a:endParaRPr/>
          </a:p>
          <a:p>
            <a:pPr>
              <a:spcAft>
                <a:spcPts val="600"/>
              </a:spcAft>
              <a:defRPr sz="1700" b="0">
                <a:solidFill>
                  <a:srgbClr val="263F3E"/>
                </a:solidFill>
              </a:defRPr>
            </a:pPr>
            <a:r>
              <a:t>So erleben die Kinder ganz praktisch, dass Müllvermeidung schon bei kleinen Alltagsentscheidungen beginnt.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2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2004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63F3E"/>
                </a:solidFill>
              </a:defRPr>
            </a:pPr>
            <a:r>
              <a:t>Was die Klasse 3a aus dem Projekt mitnimmt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932688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6706B"/>
                </a:solidFill>
              </a:defRPr>
            </a:pPr>
            <a:r>
              <a:t>Klasse 3a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08760"/>
            <a:ext cx="3200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000" b="1">
                <a:solidFill>
                  <a:srgbClr val="16706B"/>
                </a:solidFill>
              </a:defRPr>
            </a:pPr>
            <a:r>
              <a:t>VERMEIDEN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057400"/>
            <a:ext cx="320040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 b="0">
                <a:solidFill>
                  <a:srgbClr val="263F3E"/>
                </a:solidFill>
              </a:defRPr>
            </a:pPr>
            <a:r>
              <a:t>Mehrweg nutzen</a:t>
            </a:r>
          </a:p>
          <a:p>
            <a:pPr>
              <a:spcAft>
                <a:spcPts val="600"/>
              </a:spcAft>
              <a:defRPr sz="1700" b="0">
                <a:solidFill>
                  <a:srgbClr val="263F3E"/>
                </a:solidFill>
              </a:defRPr>
            </a:pPr>
            <a:r>
              <a:t>Unnötige Verpackungen vermeiden</a:t>
            </a:r>
          </a:p>
          <a:p>
            <a:pPr>
              <a:spcAft>
                <a:spcPts val="600"/>
              </a:spcAft>
              <a:defRPr sz="1700" b="0">
                <a:solidFill>
                  <a:srgbClr val="263F3E"/>
                </a:solidFill>
              </a:defRPr>
            </a:pPr>
            <a:r>
              <a:t>Dinge länger verwenden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80560" y="1508760"/>
            <a:ext cx="3200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000" b="1">
                <a:solidFill>
                  <a:srgbClr val="16706B"/>
                </a:solidFill>
              </a:defRPr>
            </a:pPr>
            <a:r>
              <a:t>WIEDERVERWENDEN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80560" y="2057400"/>
            <a:ext cx="320040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 b="0">
                <a:solidFill>
                  <a:srgbClr val="263F3E"/>
                </a:solidFill>
              </a:defRPr>
            </a:pPr>
            <a:r>
              <a:t>Bienenwachstücher nutzen</a:t>
            </a:r>
          </a:p>
          <a:p>
            <a:pPr>
              <a:spcAft>
                <a:spcPts val="600"/>
              </a:spcAft>
              <a:defRPr sz="1700" b="0">
                <a:solidFill>
                  <a:srgbClr val="263F3E"/>
                </a:solidFill>
              </a:defRPr>
            </a:pPr>
            <a:r>
              <a:t>Materialien mehrfach verwenden</a:t>
            </a:r>
          </a:p>
          <a:p>
            <a:pPr>
              <a:spcAft>
                <a:spcPts val="600"/>
              </a:spcAft>
              <a:defRPr sz="1700" b="0">
                <a:solidFill>
                  <a:srgbClr val="263F3E"/>
                </a:solidFill>
              </a:defRPr>
            </a:pPr>
            <a:r>
              <a:t>Reparieren und weitergeben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0" y="1508760"/>
            <a:ext cx="3200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000" b="1">
                <a:solidFill>
                  <a:srgbClr val="16706B"/>
                </a:solidFill>
              </a:defRPr>
            </a:pPr>
            <a:r>
              <a:t>RICHTIG TRENNEN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0" y="2057400"/>
            <a:ext cx="320040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 b="0">
                <a:solidFill>
                  <a:srgbClr val="263F3E"/>
                </a:solidFill>
              </a:defRPr>
            </a:pPr>
            <a:r>
              <a:t>Abfälle richtig sortieren</a:t>
            </a:r>
          </a:p>
          <a:p>
            <a:pPr>
              <a:spcAft>
                <a:spcPts val="600"/>
              </a:spcAft>
              <a:defRPr sz="1700" b="0">
                <a:solidFill>
                  <a:srgbClr val="263F3E"/>
                </a:solidFill>
              </a:defRPr>
            </a:pPr>
            <a:r>
              <a:t>Wertstoffe recyceln</a:t>
            </a:r>
          </a:p>
          <a:p>
            <a:pPr>
              <a:spcAft>
                <a:spcPts val="600"/>
              </a:spcAft>
              <a:defRPr sz="1700" b="0">
                <a:solidFill>
                  <a:srgbClr val="263F3E"/>
                </a:solidFill>
              </a:defRPr>
            </a:pPr>
            <a:r>
              <a:t>Ressourcen im Kreislauf halten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" y="507492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100" b="1">
                <a:solidFill>
                  <a:srgbClr val="263F3E"/>
                </a:solidFill>
              </a:defRPr>
            </a:pPr>
            <a:r>
              <a:t>Viele kleine Entscheidungen im Alltag helfen dabei, dass weniger Müll entsteht und unsere Umwelt geschont wird.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404931"/>
                </a:solidFill>
                <a:latin typeface="Aptos"/>
              </a:rPr>
              <a:t>Bienen entdecken – die Grundlage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1207" y="758952"/>
            <a:ext cx="27432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AB8416"/>
                </a:solidFill>
                <a:latin typeface="Aptos"/>
              </a:rPr>
              <a:t>Klasse 3b</a:t>
            </a:r>
          </a:p>
        </p:txBody>
      </p:sp>
      <p:pic>
        <p:nvPicPr>
          <p:cNvPr id="4" name="Picture 3" descr="bee_close.png"/>
          <p:cNvPicPr>
            <a:picLocks noChangeAspect="1"/>
          </p:cNvPicPr>
          <p:nvPr/>
        </p:nvPicPr>
        <p:blipFill>
          <a:blip r:embed="rId2"/>
          <a:srcRect l="656" r="656"/>
          <a:stretch>
            <a:fillRect/>
          </a:stretch>
        </p:blipFill>
        <p:spPr>
          <a:xfrm>
            <a:off x="502920" y="1234440"/>
            <a:ext cx="5394960" cy="4343400"/>
          </a:xfrm>
          <a:prstGeom prst="rect">
            <a:avLst/>
          </a:prstGeom>
        </p:spPr>
      </p:pic>
      <p:pic>
        <p:nvPicPr>
          <p:cNvPr id="5" name="Picture 4" descr="bee_wide.png"/>
          <p:cNvPicPr>
            <a:picLocks noChangeAspect="1"/>
          </p:cNvPicPr>
          <p:nvPr/>
        </p:nvPicPr>
        <p:blipFill>
          <a:blip r:embed="rId3"/>
          <a:srcRect l="1323" r="1323"/>
          <a:stretch>
            <a:fillRect/>
          </a:stretch>
        </p:blipFill>
        <p:spPr>
          <a:xfrm>
            <a:off x="6172200" y="1234440"/>
            <a:ext cx="5394960" cy="4343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5715000"/>
            <a:ext cx="10881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404931"/>
                </a:solidFill>
                <a:latin typeface="Aptos"/>
              </a:rPr>
              <a:t>Beobachten, entdecken und verstehen: Bevor wir Bienen schützen können, müssen wir wissen, wie sie leben.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404931"/>
                </a:solidFill>
                <a:latin typeface="Aptos"/>
              </a:rPr>
              <a:t>Grundwissen rund um die Biene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1207" y="758952"/>
            <a:ext cx="27432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AB8416"/>
                </a:solidFill>
                <a:latin typeface="Aptos"/>
              </a:rPr>
              <a:t>Klasse 3b</a:t>
            </a:r>
          </a:p>
        </p:txBody>
      </p:sp>
      <p:pic>
        <p:nvPicPr>
          <p:cNvPr id="4" name="Picture 3" descr="lapbook.png"/>
          <p:cNvPicPr>
            <a:picLocks noChangeAspect="1"/>
          </p:cNvPicPr>
          <p:nvPr/>
        </p:nvPicPr>
        <p:blipFill>
          <a:blip r:embed="rId2"/>
          <a:srcRect t="935" b="935"/>
          <a:stretch>
            <a:fillRect/>
          </a:stretch>
        </p:blipFill>
        <p:spPr>
          <a:xfrm>
            <a:off x="594360" y="1234440"/>
            <a:ext cx="4663440" cy="4800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23560" y="1325880"/>
            <a:ext cx="58064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404931"/>
                </a:solidFill>
                <a:latin typeface="Aptos"/>
              </a:rPr>
              <a:t>Das Lapbook bündelte die wichtigsten Grundlagen: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0" y="2011680"/>
            <a:ext cx="548640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404931"/>
                </a:solidFill>
                <a:latin typeface="Aptos"/>
              </a:rPr>
              <a:t>• Aufbau und Zusammenleben eines Bienenvolkes</a:t>
            </a:r>
            <a:r>
              <a:t/>
            </a:r>
            <a:br/>
            <a:r>
              <a:t/>
            </a:r>
            <a:br/>
            <a:r>
              <a:rPr sz="1800" b="0">
                <a:solidFill>
                  <a:srgbClr val="404931"/>
                </a:solidFill>
                <a:latin typeface="Aptos"/>
              </a:rPr>
              <a:t>• Königin, Arbeiterinnen und Drohnen</a:t>
            </a:r>
            <a:r>
              <a:t/>
            </a:r>
            <a:br/>
            <a:r>
              <a:t/>
            </a:r>
            <a:br/>
            <a:r>
              <a:rPr sz="1800" b="0">
                <a:solidFill>
                  <a:srgbClr val="404931"/>
                </a:solidFill>
                <a:latin typeface="Aptos"/>
              </a:rPr>
              <a:t>• Lebenszyklus der Biene</a:t>
            </a:r>
            <a:r>
              <a:t/>
            </a:r>
            <a:br/>
            <a:r>
              <a:t/>
            </a:r>
            <a:br/>
            <a:r>
              <a:rPr sz="1800" b="0">
                <a:solidFill>
                  <a:srgbClr val="404931"/>
                </a:solidFill>
                <a:latin typeface="Aptos"/>
              </a:rPr>
              <a:t>• Nahrungssuche, Nektar und Pollen</a:t>
            </a:r>
            <a:r>
              <a:t/>
            </a:r>
            <a:br/>
            <a:r>
              <a:t/>
            </a:r>
            <a:br/>
            <a:r>
              <a:rPr sz="1800" b="0">
                <a:solidFill>
                  <a:srgbClr val="404931"/>
                </a:solidFill>
                <a:latin typeface="Aptos"/>
              </a:rPr>
              <a:t>• Bedeutung der Bienen für Pflanzen und Menschen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23560" y="5623560"/>
            <a:ext cx="55778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AB8416"/>
                </a:solidFill>
                <a:latin typeface="Aptos"/>
              </a:rPr>
              <a:t>Aus Wissen entsteht Verantwortung.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404931"/>
                </a:solidFill>
                <a:latin typeface="Aptos"/>
              </a:rPr>
              <a:t>Wie können wir Bienen nachhaltig schützen?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1207" y="758952"/>
            <a:ext cx="27432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AB8416"/>
                </a:solidFill>
                <a:latin typeface="Aptos"/>
              </a:rPr>
              <a:t>Klasse 3b</a:t>
            </a:r>
          </a:p>
        </p:txBody>
      </p:sp>
      <p:pic>
        <p:nvPicPr>
          <p:cNvPr id="4" name="Picture 3" descr="protect.png"/>
          <p:cNvPicPr>
            <a:picLocks noChangeAspect="1"/>
          </p:cNvPicPr>
          <p:nvPr/>
        </p:nvPicPr>
        <p:blipFill>
          <a:blip r:embed="rId2"/>
          <a:srcRect l="2725" r="2725"/>
          <a:stretch>
            <a:fillRect/>
          </a:stretch>
        </p:blipFill>
        <p:spPr>
          <a:xfrm>
            <a:off x="502920" y="1325880"/>
            <a:ext cx="3840480" cy="44348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09160" y="1325880"/>
            <a:ext cx="6583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404931"/>
                </a:solidFill>
                <a:latin typeface="Aptos"/>
              </a:rPr>
              <a:t>Gemeinsam erarbeitete Schutzmaßnahmen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0" y="2011680"/>
            <a:ext cx="640080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0">
                <a:solidFill>
                  <a:srgbClr val="404931"/>
                </a:solidFill>
                <a:latin typeface="Aptos"/>
              </a:rPr>
              <a:t>• Blühwiesen und wilde Ecken stehen lassen</a:t>
            </a:r>
            <a:r>
              <a:t/>
            </a:r>
            <a:br/>
            <a:r>
              <a:t/>
            </a:r>
            <a:br/>
            <a:r>
              <a:rPr sz="1700" b="0">
                <a:solidFill>
                  <a:srgbClr val="404931"/>
                </a:solidFill>
                <a:latin typeface="Aptos"/>
              </a:rPr>
              <a:t>• Bienenfreundliche Pflanzen anbieten</a:t>
            </a:r>
            <a:r>
              <a:t/>
            </a:r>
            <a:br/>
            <a:r>
              <a:t/>
            </a:r>
            <a:br/>
            <a:r>
              <a:rPr sz="1700" b="0">
                <a:solidFill>
                  <a:srgbClr val="404931"/>
                </a:solidFill>
                <a:latin typeface="Aptos"/>
              </a:rPr>
              <a:t>• Auf Insektizide und unnötige Gifte verzichten</a:t>
            </a:r>
            <a:r>
              <a:t/>
            </a:r>
            <a:br/>
            <a:r>
              <a:t/>
            </a:r>
            <a:br/>
            <a:r>
              <a:rPr sz="1700" b="0">
                <a:solidFill>
                  <a:srgbClr val="404931"/>
                </a:solidFill>
                <a:latin typeface="Aptos"/>
              </a:rPr>
              <a:t>• An warmen Tagen flache Wasserstellen bereitstellen</a:t>
            </a:r>
            <a:r>
              <a:t/>
            </a:r>
            <a:br/>
            <a:r>
              <a:t/>
            </a:r>
            <a:br/>
            <a:r>
              <a:rPr sz="1700" b="0">
                <a:solidFill>
                  <a:srgbClr val="404931"/>
                </a:solidFill>
                <a:latin typeface="Aptos"/>
              </a:rPr>
              <a:t>• Nistplätze und natürliche Lebensräume erhalten</a:t>
            </a:r>
            <a:r>
              <a:t/>
            </a:r>
            <a:br/>
            <a:r>
              <a:t/>
            </a:r>
            <a:br/>
            <a:r>
              <a:rPr sz="1700" b="0">
                <a:solidFill>
                  <a:srgbClr val="404931"/>
                </a:solidFill>
                <a:latin typeface="Aptos"/>
              </a:rPr>
              <a:t>• Auch im eigenen Garten oder auf dem Balkon Lebensraum schaffen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5806440"/>
            <a:ext cx="108813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AB8416"/>
                </a:solidFill>
                <a:latin typeface="Aptos"/>
              </a:rPr>
              <a:t>Bienen schützen heißt: Nahrung, Wasser und Lebensraum sichern.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404931"/>
                </a:solidFill>
                <a:latin typeface="Aptos"/>
              </a:rPr>
              <a:t>Vom Wissen zum Handeln: Wir bauen Bienenhäuser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1207" y="758952"/>
            <a:ext cx="27432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AB8416"/>
                </a:solidFill>
                <a:latin typeface="Aptos"/>
              </a:rPr>
              <a:t>Klasse 3b</a:t>
            </a:r>
          </a:p>
        </p:txBody>
      </p:sp>
      <p:pic>
        <p:nvPicPr>
          <p:cNvPr id="4" name="Picture 3" descr="build.png"/>
          <p:cNvPicPr>
            <a:picLocks noChangeAspect="1"/>
          </p:cNvPicPr>
          <p:nvPr/>
        </p:nvPicPr>
        <p:blipFill>
          <a:blip r:embed="rId2"/>
          <a:srcRect t="9497" b="9497"/>
          <a:stretch>
            <a:fillRect/>
          </a:stretch>
        </p:blipFill>
        <p:spPr>
          <a:xfrm>
            <a:off x="594360" y="1325880"/>
            <a:ext cx="4754880" cy="44805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69280" y="1417320"/>
            <a:ext cx="5486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404931"/>
                </a:solidFill>
                <a:latin typeface="Aptos"/>
              </a:rPr>
              <a:t>Eine Schutzmaßnahme setzen wir selbst um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0" y="2148840"/>
            <a:ext cx="530352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404931"/>
                </a:solidFill>
                <a:latin typeface="Aptos"/>
              </a:rPr>
              <a:t>Aus einfachen Dosen entstanden kleine Bienenhäuser. Die Kinder gestalteten sie und bereiteten geeignete Nistmöglichkeiten vor.</a:t>
            </a:r>
            <a:r>
              <a:t/>
            </a:r>
            <a:br/>
            <a:r>
              <a:t/>
            </a:r>
            <a:br/>
            <a:r>
              <a:rPr sz="1800" b="0">
                <a:solidFill>
                  <a:srgbClr val="404931"/>
                </a:solidFill>
                <a:latin typeface="Aptos"/>
              </a:rPr>
              <a:t>So wurde aus dem Wissen über den Schutz der Bienen eine konkrete Handlung.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0" y="5257800"/>
            <a:ext cx="5303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AB8416"/>
                </a:solidFill>
                <a:latin typeface="Aptos"/>
              </a:rPr>
              <a:t>Nicht nur darüber sprechen – selbst etwas tun.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404931"/>
                </a:solidFill>
                <a:latin typeface="Aptos"/>
              </a:rPr>
              <a:t>Unsere Bienenhäuser – ein sichtbares Ergebnis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1207" y="758952"/>
            <a:ext cx="27432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AB8416"/>
                </a:solidFill>
                <a:latin typeface="Aptos"/>
              </a:rPr>
              <a:t>Klasse 3b</a:t>
            </a:r>
          </a:p>
        </p:txBody>
      </p:sp>
      <p:pic>
        <p:nvPicPr>
          <p:cNvPr id="4" name="Picture 3" descr="result1.png"/>
          <p:cNvPicPr>
            <a:picLocks noChangeAspect="1"/>
          </p:cNvPicPr>
          <p:nvPr/>
        </p:nvPicPr>
        <p:blipFill>
          <a:blip r:embed="rId2"/>
          <a:srcRect l="3968" r="3968"/>
          <a:stretch>
            <a:fillRect/>
          </a:stretch>
        </p:blipFill>
        <p:spPr>
          <a:xfrm>
            <a:off x="502920" y="1280160"/>
            <a:ext cx="3520440" cy="4480560"/>
          </a:xfrm>
          <a:prstGeom prst="rect">
            <a:avLst/>
          </a:prstGeom>
        </p:spPr>
      </p:pic>
      <p:pic>
        <p:nvPicPr>
          <p:cNvPr id="5" name="Picture 4" descr="result2.png"/>
          <p:cNvPicPr>
            <a:picLocks noChangeAspect="1"/>
          </p:cNvPicPr>
          <p:nvPr/>
        </p:nvPicPr>
        <p:blipFill>
          <a:blip r:embed="rId3"/>
          <a:srcRect l="4429" r="4429"/>
          <a:stretch>
            <a:fillRect/>
          </a:stretch>
        </p:blipFill>
        <p:spPr>
          <a:xfrm>
            <a:off x="4343400" y="1280160"/>
            <a:ext cx="3520440" cy="4480560"/>
          </a:xfrm>
          <a:prstGeom prst="rect">
            <a:avLst/>
          </a:prstGeom>
        </p:spPr>
      </p:pic>
      <p:pic>
        <p:nvPicPr>
          <p:cNvPr id="6" name="Picture 5" descr="result3.png"/>
          <p:cNvPicPr>
            <a:picLocks noChangeAspect="1"/>
          </p:cNvPicPr>
          <p:nvPr/>
        </p:nvPicPr>
        <p:blipFill>
          <a:blip r:embed="rId4"/>
          <a:srcRect l="4880" r="4880"/>
          <a:stretch>
            <a:fillRect/>
          </a:stretch>
        </p:blipFill>
        <p:spPr>
          <a:xfrm>
            <a:off x="8183879" y="1280160"/>
            <a:ext cx="3520440" cy="44805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" y="5852160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>
                <a:solidFill>
                  <a:srgbClr val="404931"/>
                </a:solidFill>
                <a:latin typeface="Aptos"/>
              </a:rPr>
              <a:t>Nisthilfen können Wildbienen unterstützen – besonders wichtig bleiben zugleich vielfältige Blühflächen und natürliche Lebensräume.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404931"/>
                </a:solidFill>
                <a:latin typeface="Aptos"/>
              </a:rPr>
              <a:t>Was die Klasse 3b aus der Woche mitnimmt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1207" y="758952"/>
            <a:ext cx="27432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AB8416"/>
                </a:solidFill>
                <a:latin typeface="Aptos"/>
              </a:rPr>
              <a:t>Klasse 3b</a:t>
            </a:r>
          </a:p>
        </p:txBody>
      </p:sp>
      <p:pic>
        <p:nvPicPr>
          <p:cNvPr id="4" name="Picture 3" descr="poster.png"/>
          <p:cNvPicPr>
            <a:picLocks noChangeAspect="1"/>
          </p:cNvPicPr>
          <p:nvPr/>
        </p:nvPicPr>
        <p:blipFill>
          <a:blip r:embed="rId2"/>
          <a:srcRect l="13753" r="13753"/>
          <a:stretch>
            <a:fillRect/>
          </a:stretch>
        </p:blipFill>
        <p:spPr>
          <a:xfrm>
            <a:off x="594360" y="1325880"/>
            <a:ext cx="3931920" cy="45262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92040" y="1325880"/>
            <a:ext cx="62179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404931"/>
                </a:solidFill>
                <a:latin typeface="Aptos"/>
              </a:rPr>
              <a:t>Von der Biene zum Bienenschutz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60" y="2011680"/>
            <a:ext cx="5943600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404931"/>
                </a:solidFill>
                <a:latin typeface="Aptos"/>
              </a:rPr>
              <a:t>• Wir wissen mehr über Bienenvolk, Lebenszyklus und Aufgaben der Bienen.</a:t>
            </a:r>
            <a:r>
              <a:t/>
            </a:r>
            <a:br/>
            <a:r>
              <a:t/>
            </a:r>
            <a:br/>
            <a:r>
              <a:rPr sz="1800" b="0">
                <a:solidFill>
                  <a:srgbClr val="404931"/>
                </a:solidFill>
                <a:latin typeface="Aptos"/>
              </a:rPr>
              <a:t>• Wir verstehen, warum Bienen für Natur und Menschen wichtig sind.</a:t>
            </a:r>
            <a:r>
              <a:t/>
            </a:r>
            <a:br/>
            <a:r>
              <a:t/>
            </a:r>
            <a:br/>
            <a:r>
              <a:rPr sz="1800" b="0">
                <a:solidFill>
                  <a:srgbClr val="404931"/>
                </a:solidFill>
                <a:latin typeface="Aptos"/>
              </a:rPr>
              <a:t>• Wir kennen Möglichkeiten, Bienen im Alltag zu schützen.</a:t>
            </a:r>
            <a:r>
              <a:t/>
            </a:r>
            <a:br/>
            <a:r>
              <a:t/>
            </a:r>
            <a:br/>
            <a:r>
              <a:rPr sz="1800" b="0">
                <a:solidFill>
                  <a:srgbClr val="404931"/>
                </a:solidFill>
                <a:latin typeface="Aptos"/>
              </a:rPr>
              <a:t>• Mit unseren Bienenhäusern haben wir eine Schutzidee praktisch umgesetzt.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92040" y="5532120"/>
            <a:ext cx="60350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>
                <a:solidFill>
                  <a:srgbClr val="AB8416"/>
                </a:solidFill>
                <a:latin typeface="Aptos"/>
              </a:rPr>
              <a:t>Bienen schützen heißt Zukunft schützen.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365</Words>
  <Application>Microsoft Macintosh PowerPoint</Application>
  <PresentationFormat>Benutzerdefiniert</PresentationFormat>
  <Paragraphs>61</Paragraphs>
  <Slides>28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28</vt:i4>
      </vt:variant>
    </vt:vector>
  </HeadingPairs>
  <TitlesOfParts>
    <vt:vector size="29" baseType="lpstr">
      <vt:lpstr>Office Theme</vt:lpstr>
      <vt:lpstr>Folie 1</vt:lpstr>
      <vt:lpstr>Folie 2</vt:lpstr>
      <vt:lpstr>Folie 3</vt:lpstr>
      <vt:lpstr>Folie 4</vt:lpstr>
      <vt:lpstr>Folie 5</vt:lpstr>
      <vt:lpstr>Folie 6</vt:lpstr>
      <vt:lpstr>Folie 7</vt:lpstr>
      <vt:lpstr>Folie 8</vt:lpstr>
      <vt:lpstr>Folie 9</vt:lpstr>
      <vt:lpstr>Folie 10</vt:lpstr>
      <vt:lpstr>Folie 11</vt:lpstr>
      <vt:lpstr>Folie 12</vt:lpstr>
      <vt:lpstr>Folie 13</vt:lpstr>
      <vt:lpstr>Folie 14</vt:lpstr>
      <vt:lpstr>Folie 15</vt:lpstr>
      <vt:lpstr>Folie 16</vt:lpstr>
      <vt:lpstr>Folie 17</vt:lpstr>
      <vt:lpstr>Folie 18</vt:lpstr>
      <vt:lpstr>Folie 19</vt:lpstr>
      <vt:lpstr>Folie 20</vt:lpstr>
      <vt:lpstr>Folie 21</vt:lpstr>
      <vt:lpstr>Folie 22</vt:lpstr>
      <vt:lpstr>Folie 23</vt:lpstr>
      <vt:lpstr>Folie 24</vt:lpstr>
      <vt:lpstr>Folie 25</vt:lpstr>
      <vt:lpstr>Folie 26</vt:lpstr>
      <vt:lpstr>Folie 27</vt:lpstr>
      <vt:lpstr>Folie 28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User</dc:creator>
  <dc:description>generated using python-pptx</dc:description>
  <cp:lastModifiedBy>User</cp:lastModifiedBy>
  <cp:revision>1</cp:revision>
  <dcterms:created xsi:type="dcterms:W3CDTF">2013-01-27T09:14:16Z</dcterms:created>
  <dcterms:modified xsi:type="dcterms:W3CDTF">2026-09-20T19:53:15Z</dcterms:modified>
</cp:coreProperties>
</file>